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" name="Google Shape;2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0ee9c83911_2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0ee9c83911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ee9c8391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ee9c8391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ee9c83911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ee9c83911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0ee9c83911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0ee9c83911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0ee9c83911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0ee9c83911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大概先分兩類ㄛ:主偵測&amp;人物捕捉/Unity設計、觸發器...，之後同類的兩個人再各自詳細分工ㄅ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0ee9c83911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0ee9c83911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0ee9c8391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Google Shape;29;g20ee9c8391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要有這些內容: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1. 組員(學號、名稱)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2. 期末專案介紹　　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3. 製作藍圖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4. 如何呈現、假想圖呈現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5.分工表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0ee9c8391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0ee9c8391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0ee9c83911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0ee9c83911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要把圖片換成綜藝的影片嗎?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ee9c83911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ee9c83911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ee9c83911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ee9c83911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ee9c83911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ee9c83911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老師ppt的解釋: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Unity的場景？＋ＡＩ，以流程圖方式敘述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0ee9c83911_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0ee9c83911_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用一塊長方形，貼上貼圖，在不能碰撞的區域放coillder，這樣就不用做那麼多3D物件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ee9c83911_6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ee9c83911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老師ppt的解釋: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Unity的場景？＋ＡＩ，以流程圖方式敘述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>
  <p:cSld name="标题幻灯片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>
  <p:cSld name="标题和内容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 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" name="Google Shape;12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 amt="24000"/>
          </a:blip>
          <a:srcRect b="91" l="0" r="0" t="23438"/>
          <a:stretch/>
        </p:blipFill>
        <p:spPr>
          <a:xfrm>
            <a:off x="0" y="1"/>
            <a:ext cx="9144000" cy="5244353"/>
          </a:xfrm>
          <a:custGeom>
            <a:rect b="b" l="l" r="r" t="t"/>
            <a:pathLst>
              <a:path extrusionOk="0" h="6992471" w="12192000">
                <a:moveTo>
                  <a:pt x="0" y="0"/>
                </a:moveTo>
                <a:lnTo>
                  <a:pt x="12192000" y="0"/>
                </a:lnTo>
                <a:lnTo>
                  <a:pt x="12192000" y="6992471"/>
                </a:lnTo>
                <a:lnTo>
                  <a:pt x="0" y="6992471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8.png"/><Relationship Id="rId4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Relationship Id="rId6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27.png"/><Relationship Id="rId5" Type="http://schemas.openxmlformats.org/officeDocument/2006/relationships/image" Target="../media/image43.png"/><Relationship Id="rId6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10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34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8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hyperlink" Target="https://youtu.be/uRGJc1692io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5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8.pn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11" Type="http://schemas.openxmlformats.org/officeDocument/2006/relationships/image" Target="../media/image15.jpg"/><Relationship Id="rId10" Type="http://schemas.openxmlformats.org/officeDocument/2006/relationships/image" Target="../media/image20.png"/><Relationship Id="rId12" Type="http://schemas.openxmlformats.org/officeDocument/2006/relationships/image" Target="../media/image24.png"/><Relationship Id="rId9" Type="http://schemas.openxmlformats.org/officeDocument/2006/relationships/image" Target="../media/image21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9.png"/><Relationship Id="rId8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8.png"/><Relationship Id="rId7" Type="http://schemas.openxmlformats.org/officeDocument/2006/relationships/image" Target="../media/image32.png"/><Relationship Id="rId8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Relationship Id="rId7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ctrTitle"/>
          </p:nvPr>
        </p:nvSpPr>
        <p:spPr>
          <a:xfrm>
            <a:off x="3593125" y="1403625"/>
            <a:ext cx="5181600" cy="859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</a:rPr>
              <a:t>人機介面期中報告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5402925" y="2610650"/>
            <a:ext cx="4021500" cy="2228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2100">
                <a:solidFill>
                  <a:schemeClr val="accent5"/>
                </a:solidFill>
              </a:rPr>
              <a:t>組員: </a:t>
            </a:r>
            <a:endParaRPr b="1" sz="21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5"/>
                </a:solidFill>
              </a:rPr>
              <a:t>09160031 謝均宜</a:t>
            </a:r>
            <a:endParaRPr b="1" sz="18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5"/>
                </a:solidFill>
              </a:rPr>
              <a:t>09160056 蔡晨馨</a:t>
            </a:r>
            <a:endParaRPr b="1" sz="18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5"/>
                </a:solidFill>
              </a:rPr>
              <a:t>09160783 陳憶</a:t>
            </a:r>
            <a:endParaRPr b="1" sz="18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5"/>
                </a:solidFill>
              </a:rPr>
              <a:t>09161141 江佳蓉</a:t>
            </a:r>
            <a:endParaRPr b="1" sz="18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45F06"/>
              </a:solidFill>
            </a:endParaRPr>
          </a:p>
        </p:txBody>
      </p:sp>
      <p:pic>
        <p:nvPicPr>
          <p:cNvPr id="25" name="Google Shape;25;p6"/>
          <p:cNvPicPr preferRelativeResize="0"/>
          <p:nvPr/>
        </p:nvPicPr>
        <p:blipFill rotWithShape="1">
          <a:blip r:embed="rId3">
            <a:alphaModFix/>
          </a:blip>
          <a:srcRect b="62158" l="51999" r="0" t="0"/>
          <a:stretch/>
        </p:blipFill>
        <p:spPr>
          <a:xfrm>
            <a:off x="0" y="1164050"/>
            <a:ext cx="4091551" cy="3979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650" y="2610650"/>
            <a:ext cx="451075" cy="3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100" y="-202900"/>
            <a:ext cx="6543801" cy="57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0150" y="1027231"/>
            <a:ext cx="1711250" cy="16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>
            <p:ph type="title"/>
          </p:nvPr>
        </p:nvSpPr>
        <p:spPr>
          <a:xfrm>
            <a:off x="3155575" y="3029350"/>
            <a:ext cx="263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solidFill>
                  <a:schemeClr val="dk2"/>
                </a:solidFill>
              </a:rPr>
              <a:t>呈現與假想圖</a:t>
            </a:r>
            <a:endParaRPr b="1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9525" y="2213600"/>
            <a:ext cx="2434949" cy="25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>
            <p:ph type="title"/>
          </p:nvPr>
        </p:nvSpPr>
        <p:spPr>
          <a:xfrm>
            <a:off x="1069163" y="2097900"/>
            <a:ext cx="18747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dk2"/>
                </a:solidFill>
              </a:rPr>
              <a:t>預想呈現</a:t>
            </a:r>
            <a:endParaRPr b="1" sz="3200">
              <a:solidFill>
                <a:schemeClr val="dk2"/>
              </a:solidFill>
            </a:endParaRPr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3016550" y="1410375"/>
            <a:ext cx="4332300" cy="3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lang="zh-TW" sz="1700">
                <a:solidFill>
                  <a:schemeClr val="accent5"/>
                </a:solidFill>
              </a:rPr>
              <a:t>現實遊玩的畫面，我們想要將unity顯示的畫面投射在投影機上，或是直接用電腦螢幕顯示，並用相機捕捉現實玩家的身體動作。</a:t>
            </a:r>
            <a:endParaRPr sz="1700">
              <a:solidFill>
                <a:schemeClr val="accent5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lang="zh-TW" sz="1700">
                <a:solidFill>
                  <a:schemeClr val="accent5"/>
                </a:solidFill>
              </a:rPr>
              <a:t>在unity顯示的畫面，因此畫面會呈現牆壁慢慢往玩家方向移動的感覺，玩家必須在牆壁靠近前，將姿勢擺到牆壁挖空處，才可成功閃避牆。</a:t>
            </a:r>
            <a:endParaRPr sz="17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0311">
            <a:off x="7166702" y="-1378319"/>
            <a:ext cx="2908246" cy="337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98158">
            <a:off x="8443448" y="1803469"/>
            <a:ext cx="288189" cy="296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98158">
            <a:off x="7615239" y="56881"/>
            <a:ext cx="288189" cy="296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7500" y="1600600"/>
            <a:ext cx="396900" cy="5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2824" y="2097900"/>
            <a:ext cx="223728" cy="3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450" y="1983450"/>
            <a:ext cx="223725" cy="3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00" y="1175000"/>
            <a:ext cx="4061200" cy="30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975" y="1175000"/>
            <a:ext cx="4061200" cy="30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/>
          <p:nvPr>
            <p:ph idx="1" type="body"/>
          </p:nvPr>
        </p:nvSpPr>
        <p:spPr>
          <a:xfrm>
            <a:off x="1101950" y="358550"/>
            <a:ext cx="2999100" cy="11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chemeClr val="dk2"/>
                </a:solidFill>
              </a:rPr>
              <a:t>實際遊玩的假想圖</a:t>
            </a:r>
            <a:r>
              <a:rPr b="1" lang="zh-TW" sz="2200">
                <a:solidFill>
                  <a:schemeClr val="accent5"/>
                </a:solidFill>
              </a:rPr>
              <a:t> </a:t>
            </a:r>
            <a:endParaRPr b="1" sz="2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/>
          <p:cNvSpPr txBox="1"/>
          <p:nvPr>
            <p:ph idx="1" type="body"/>
          </p:nvPr>
        </p:nvSpPr>
        <p:spPr>
          <a:xfrm>
            <a:off x="5850525" y="3716100"/>
            <a:ext cx="18756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5"/>
                </a:solidFill>
              </a:rPr>
              <a:t>U</a:t>
            </a:r>
            <a:r>
              <a:rPr b="1" lang="zh-TW" sz="1800">
                <a:solidFill>
                  <a:schemeClr val="accent5"/>
                </a:solidFill>
              </a:rPr>
              <a:t>nity </a:t>
            </a:r>
            <a:r>
              <a:rPr b="1" lang="zh-TW" sz="1800">
                <a:solidFill>
                  <a:schemeClr val="accent5"/>
                </a:solidFill>
              </a:rPr>
              <a:t>顯示畫面</a:t>
            </a:r>
            <a:endParaRPr b="1" sz="18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7"/>
          <p:cNvSpPr txBox="1"/>
          <p:nvPr>
            <p:ph idx="1" type="body"/>
          </p:nvPr>
        </p:nvSpPr>
        <p:spPr>
          <a:xfrm>
            <a:off x="1706750" y="3646950"/>
            <a:ext cx="17895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5"/>
                </a:solidFill>
              </a:rPr>
              <a:t>現實遊玩景象</a:t>
            </a:r>
            <a:endParaRPr b="1" sz="1800">
              <a:solidFill>
                <a:schemeClr val="accent5"/>
              </a:solidFill>
            </a:endParaRPr>
          </a:p>
        </p:txBody>
      </p:sp>
      <p:pic>
        <p:nvPicPr>
          <p:cNvPr id="173" name="Google Shape;17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019722">
            <a:off x="480574" y="249180"/>
            <a:ext cx="616054" cy="57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 rotWithShape="1">
          <a:blip r:embed="rId5">
            <a:alphaModFix/>
          </a:blip>
          <a:srcRect b="0" l="5881" r="7620" t="4897"/>
          <a:stretch/>
        </p:blipFill>
        <p:spPr>
          <a:xfrm>
            <a:off x="4961925" y="1342213"/>
            <a:ext cx="3703301" cy="229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 rotWithShape="1">
          <a:blip r:embed="rId6">
            <a:alphaModFix/>
          </a:blip>
          <a:srcRect b="0" l="2332" r="5091" t="9"/>
          <a:stretch/>
        </p:blipFill>
        <p:spPr>
          <a:xfrm>
            <a:off x="555125" y="1313325"/>
            <a:ext cx="3759775" cy="234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100" y="-202900"/>
            <a:ext cx="6543801" cy="57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 txBox="1"/>
          <p:nvPr>
            <p:ph type="title"/>
          </p:nvPr>
        </p:nvSpPr>
        <p:spPr>
          <a:xfrm>
            <a:off x="3183850" y="3015900"/>
            <a:ext cx="263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solidFill>
                  <a:schemeClr val="dk2"/>
                </a:solidFill>
              </a:rPr>
              <a:t>分工表</a:t>
            </a:r>
            <a:endParaRPr b="1" sz="2400"/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700" y="1002100"/>
            <a:ext cx="1789850" cy="21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idx="1" type="body"/>
          </p:nvPr>
        </p:nvSpPr>
        <p:spPr>
          <a:xfrm>
            <a:off x="4304375" y="362250"/>
            <a:ext cx="4060200" cy="8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姓名：謝均宜  09160031</a:t>
            </a:r>
            <a:endParaRPr b="1" sz="15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工作：</a:t>
            </a:r>
            <a:r>
              <a:rPr b="1" lang="zh-TW" sz="15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動作補捉、OpenCV mediapipe抓點連結3D人物 </a:t>
            </a:r>
            <a:endParaRPr b="1" sz="15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23" y="1761000"/>
            <a:ext cx="2072851" cy="10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9850" y="2583600"/>
            <a:ext cx="2862199" cy="29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8301" y="2835276"/>
            <a:ext cx="557500" cy="6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17371">
            <a:off x="124700" y="1541625"/>
            <a:ext cx="714285" cy="6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4050" y="362275"/>
            <a:ext cx="764475" cy="8894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4050" y="1495787"/>
            <a:ext cx="764475" cy="889425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4050" y="2629300"/>
            <a:ext cx="764475" cy="88942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4050" y="3785650"/>
            <a:ext cx="764475" cy="889425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" name="Google Shape;196;p19"/>
          <p:cNvSpPr txBox="1"/>
          <p:nvPr>
            <p:ph idx="1" type="body"/>
          </p:nvPr>
        </p:nvSpPr>
        <p:spPr>
          <a:xfrm>
            <a:off x="4304375" y="1495750"/>
            <a:ext cx="4060200" cy="8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姓名：江佳蓉  09161141</a:t>
            </a:r>
            <a:endParaRPr b="1" sz="15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工作：動作補捉、OpenCV mediapipe抓點連結3D人物</a:t>
            </a:r>
            <a:endParaRPr b="1" sz="15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7" name="Google Shape;197;p19"/>
          <p:cNvSpPr txBox="1"/>
          <p:nvPr>
            <p:ph idx="1" type="body"/>
          </p:nvPr>
        </p:nvSpPr>
        <p:spPr>
          <a:xfrm>
            <a:off x="4304375" y="2640700"/>
            <a:ext cx="4344000" cy="8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姓名：蔡晨馨 09160056 </a:t>
            </a:r>
            <a:endParaRPr b="1" sz="15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工作：Unity、UI設計、場景設計，</a:t>
            </a:r>
            <a:r>
              <a:rPr b="1" lang="zh-TW" sz="15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Unity中設計牆面與trigger，可以部份穿過某特定的部位</a:t>
            </a:r>
            <a:r>
              <a:rPr b="1" lang="zh-TW" sz="15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b="1" sz="15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8" name="Google Shape;198;p19"/>
          <p:cNvSpPr txBox="1"/>
          <p:nvPr>
            <p:ph idx="1" type="body"/>
          </p:nvPr>
        </p:nvSpPr>
        <p:spPr>
          <a:xfrm>
            <a:off x="4304375" y="3785650"/>
            <a:ext cx="4154700" cy="8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姓名：陳憶    09160783</a:t>
            </a:r>
            <a:endParaRPr b="1" sz="15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工作：</a:t>
            </a:r>
            <a:r>
              <a:rPr b="1" lang="zh-TW" sz="15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UI</a:t>
            </a:r>
            <a:r>
              <a:rPr b="1" lang="zh-TW" sz="15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設計、建模  人物建模or找到適合mediapipe人物關節的模型(ex: Mixamo)</a:t>
            </a:r>
            <a:endParaRPr b="1" sz="15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idx="1" type="body"/>
          </p:nvPr>
        </p:nvSpPr>
        <p:spPr>
          <a:xfrm>
            <a:off x="2205025" y="1656300"/>
            <a:ext cx="3913500" cy="16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chemeClr val="dk2"/>
                </a:solidFill>
              </a:rPr>
              <a:t>✨報告結束</a:t>
            </a:r>
            <a:endParaRPr b="1" sz="4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chemeClr val="dk2"/>
                </a:solidFill>
              </a:rPr>
              <a:t>	  謝謝聆聽✨</a:t>
            </a:r>
            <a:endParaRPr b="1" sz="4000">
              <a:solidFill>
                <a:schemeClr val="dk2"/>
              </a:solidFill>
            </a:endParaRPr>
          </a:p>
        </p:txBody>
      </p:sp>
      <p:pic>
        <p:nvPicPr>
          <p:cNvPr id="204" name="Google Shape;2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524" y="953549"/>
            <a:ext cx="1888175" cy="26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39441">
            <a:off x="2024354" y="2732597"/>
            <a:ext cx="3568819" cy="1606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3">
            <a:alphaModFix/>
          </a:blip>
          <a:srcRect b="61909" l="51590" r="0" t="0"/>
          <a:stretch/>
        </p:blipFill>
        <p:spPr>
          <a:xfrm>
            <a:off x="-37401" y="3392350"/>
            <a:ext cx="2527123" cy="17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2571746"/>
            <a:ext cx="1587516" cy="10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78428">
            <a:off x="2188525" y="4218650"/>
            <a:ext cx="420250" cy="3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8888" y="479975"/>
            <a:ext cx="2527126" cy="17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4966" y="1191725"/>
            <a:ext cx="543577" cy="70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7513" y="2057515"/>
            <a:ext cx="543577" cy="70447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/>
        </p:nvSpPr>
        <p:spPr>
          <a:xfrm>
            <a:off x="5126600" y="1416125"/>
            <a:ext cx="41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/>
        </p:nvSpPr>
        <p:spPr>
          <a:xfrm>
            <a:off x="5253075" y="1553150"/>
            <a:ext cx="40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/>
        </p:nvSpPr>
        <p:spPr>
          <a:xfrm>
            <a:off x="4991100" y="1322475"/>
            <a:ext cx="284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2"/>
                </a:solidFill>
              </a:rPr>
              <a:t>期末專案主題介紹</a:t>
            </a:r>
            <a:endParaRPr b="1" sz="2000">
              <a:solidFill>
                <a:schemeClr val="dk2"/>
              </a:solidFill>
            </a:endParaRPr>
          </a:p>
        </p:txBody>
      </p:sp>
      <p:pic>
        <p:nvPicPr>
          <p:cNvPr id="40" name="Google Shape;40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8950" y="2918936"/>
            <a:ext cx="591565" cy="766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52257" y="3769665"/>
            <a:ext cx="591568" cy="76667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5253075" y="2178888"/>
            <a:ext cx="264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2"/>
                </a:solidFill>
              </a:rPr>
              <a:t>專案</a:t>
            </a:r>
            <a:r>
              <a:rPr b="1" lang="zh-TW" sz="2000">
                <a:solidFill>
                  <a:schemeClr val="dk2"/>
                </a:solidFill>
              </a:rPr>
              <a:t>藍圖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43" name="Google Shape;43;p7"/>
          <p:cNvSpPr txBox="1"/>
          <p:nvPr/>
        </p:nvSpPr>
        <p:spPr>
          <a:xfrm>
            <a:off x="4991100" y="3019525"/>
            <a:ext cx="264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2"/>
                </a:solidFill>
              </a:rPr>
              <a:t>呈現與假想圖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44" name="Google Shape;44;p7"/>
          <p:cNvSpPr txBox="1"/>
          <p:nvPr/>
        </p:nvSpPr>
        <p:spPr>
          <a:xfrm>
            <a:off x="5427875" y="3922150"/>
            <a:ext cx="264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2"/>
                </a:solidFill>
              </a:rPr>
              <a:t>分工表</a:t>
            </a:r>
            <a:endParaRPr b="1"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100" y="-202900"/>
            <a:ext cx="6543801" cy="57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0425" y="989949"/>
            <a:ext cx="1790700" cy="168095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title"/>
          </p:nvPr>
        </p:nvSpPr>
        <p:spPr>
          <a:xfrm>
            <a:off x="3183850" y="3015900"/>
            <a:ext cx="263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solidFill>
                  <a:schemeClr val="dk2"/>
                </a:solidFill>
              </a:rPr>
              <a:t>期末專案主題介紹</a:t>
            </a:r>
            <a:endParaRPr b="1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9375" y="1017725"/>
            <a:ext cx="802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這個主題是源自於日本搞笑節目的一個單元，參賽者要看圖形擺出指定的肢體姿勢 ，像是字形或是特定動作，才有辦法穿過迎面而來的題目牆，動作稍有偏差或是不正確，馬上就會被題目牆給一路推下水去。</a:t>
            </a:r>
            <a:endParaRPr b="1" sz="17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這個遊戲考驗身體的臨場反應、柔軟度、肢體協調性和自身的創意。</a:t>
            </a:r>
            <a:endParaRPr sz="17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</a:endParaRPr>
          </a:p>
        </p:txBody>
      </p:sp>
      <p:pic>
        <p:nvPicPr>
          <p:cNvPr id="57" name="Google Shape;57;p9"/>
          <p:cNvPicPr preferRelativeResize="0"/>
          <p:nvPr/>
        </p:nvPicPr>
        <p:blipFill rotWithShape="1">
          <a:blip r:embed="rId3">
            <a:alphaModFix/>
          </a:blip>
          <a:srcRect b="36415" l="38620" r="0" t="0"/>
          <a:stretch/>
        </p:blipFill>
        <p:spPr>
          <a:xfrm rot="4305390">
            <a:off x="6070336" y="1544044"/>
            <a:ext cx="1187504" cy="253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675" y="2726725"/>
            <a:ext cx="3441900" cy="20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type="title"/>
          </p:nvPr>
        </p:nvSpPr>
        <p:spPr>
          <a:xfrm>
            <a:off x="953325" y="392425"/>
            <a:ext cx="511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HUMAN TETRIS(人體俄羅斯方塊)</a:t>
            </a:r>
            <a:endParaRPr b="1" sz="25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0" name="Google Shape;60;p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2750" y="2870225"/>
            <a:ext cx="3198876" cy="18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65686">
            <a:off x="7455355" y="3060339"/>
            <a:ext cx="1536491" cy="209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b="32696" l="0" r="1224" t="0"/>
          <a:stretch/>
        </p:blipFill>
        <p:spPr>
          <a:xfrm rot="1871004">
            <a:off x="5603064" y="3271959"/>
            <a:ext cx="1857471" cy="261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7019722">
            <a:off x="331974" y="322855"/>
            <a:ext cx="616054" cy="578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25" y="1666575"/>
            <a:ext cx="4086300" cy="245077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>
            <p:ph type="title"/>
          </p:nvPr>
        </p:nvSpPr>
        <p:spPr>
          <a:xfrm>
            <a:off x="1037475" y="402950"/>
            <a:ext cx="561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5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HUMAN TETRIS在VR上類似的運用</a:t>
            </a:r>
            <a:endParaRPr sz="2400"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641025" y="1573225"/>
            <a:ext cx="418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</a:t>
            </a:r>
            <a:r>
              <a:rPr b="1" lang="zh-TW" sz="17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類似的遊戲在VR中已有不錯的發展，像是PowerBeatsVR與OhShape，玩家戴上頭盔藉由閃避虛擬的牆來進行運動。</a:t>
            </a:r>
            <a:endParaRPr b="1" sz="17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我們實際用</a:t>
            </a:r>
            <a:r>
              <a:rPr b="1" lang="zh-TW" sz="17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VR頭盔</a:t>
            </a:r>
            <a:r>
              <a:rPr b="1" lang="zh-TW" sz="17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遊玩時，評估的缺點:</a:t>
            </a:r>
            <a:endParaRPr b="1" sz="17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容易暈眩眼睛痠 </a:t>
            </a:r>
            <a:endParaRPr b="1" sz="17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流汗臉油汙染頭盔好可怕 </a:t>
            </a:r>
            <a:endParaRPr b="1" sz="17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沒有自己在運動的感覺(?) </a:t>
            </a:r>
            <a:endParaRPr b="1" sz="17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 沒有設備就無法玩</a:t>
            </a:r>
            <a:endParaRPr b="1" sz="17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 沒有一起同樂的感覺</a:t>
            </a:r>
            <a:endParaRPr b="1" sz="17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974" y="1818321"/>
            <a:ext cx="3751530" cy="2188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19722">
            <a:off x="331974" y="322855"/>
            <a:ext cx="616054" cy="578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100" y="-202900"/>
            <a:ext cx="6543801" cy="57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/>
          <p:nvPr>
            <p:ph type="title"/>
          </p:nvPr>
        </p:nvSpPr>
        <p:spPr>
          <a:xfrm>
            <a:off x="3183850" y="3015900"/>
            <a:ext cx="263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solidFill>
                  <a:schemeClr val="dk2"/>
                </a:solidFill>
              </a:rPr>
              <a:t>專案藍圖</a:t>
            </a:r>
            <a:endParaRPr b="1" sz="2400"/>
          </a:p>
        </p:txBody>
      </p:sp>
      <p:pic>
        <p:nvPicPr>
          <p:cNvPr id="79" name="Google Shape;7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700" y="989950"/>
            <a:ext cx="1736150" cy="1629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94" y="2745000"/>
            <a:ext cx="2262006" cy="224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0075" y="2729200"/>
            <a:ext cx="4019564" cy="22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701225" y="392075"/>
            <a:ext cx="6312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accent5"/>
                </a:solidFill>
              </a:rPr>
              <a:t>使用Python、OpenCV、Mediapipe、Unity與Maya。</a:t>
            </a:r>
            <a:endParaRPr sz="2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2917575" y="2188550"/>
            <a:ext cx="6312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accent5"/>
                </a:solidFill>
              </a:rPr>
              <a:t>mediapipe的姿態檢測模塊，選擇四肢與軀幹的節點。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88" name="Google Shape;8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900" y="232164"/>
            <a:ext cx="516200" cy="673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1725" y="2051525"/>
            <a:ext cx="558950" cy="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139978" y="4991100"/>
            <a:ext cx="12422" cy="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2266" y="987687"/>
            <a:ext cx="896075" cy="8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 rotWithShape="1">
          <a:blip r:embed="rId9">
            <a:alphaModFix/>
          </a:blip>
          <a:srcRect b="0" l="3652" r="3643" t="0"/>
          <a:stretch/>
        </p:blipFill>
        <p:spPr>
          <a:xfrm>
            <a:off x="2668650" y="987673"/>
            <a:ext cx="896075" cy="8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70075" y="987675"/>
            <a:ext cx="896075" cy="8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94074" y="987674"/>
            <a:ext cx="896075" cy="8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01125" y="987666"/>
            <a:ext cx="896075" cy="8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50" y="3097075"/>
            <a:ext cx="2671676" cy="18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/>
          <p:nvPr>
            <p:ph idx="1" type="body"/>
          </p:nvPr>
        </p:nvSpPr>
        <p:spPr>
          <a:xfrm>
            <a:off x="760150" y="480200"/>
            <a:ext cx="51852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accent5"/>
                </a:solidFill>
              </a:rPr>
              <a:t>將取得的資料送往Unity建立3D人物，將關節點與對應的3D物體連結。</a:t>
            </a:r>
            <a:endParaRPr sz="2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3939225" y="3188725"/>
            <a:ext cx="5101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accent5"/>
                </a:solidFill>
              </a:rPr>
              <a:t>在Unity中設計牆面與trigger，可以部份穿過某特定的部位。</a:t>
            </a:r>
            <a:endParaRPr sz="2000">
              <a:solidFill>
                <a:schemeClr val="accent5"/>
              </a:solidFill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300" y="411694"/>
            <a:ext cx="586200" cy="75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6700" y="123825"/>
            <a:ext cx="1167523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2600" y="3139900"/>
            <a:ext cx="586200" cy="7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94846">
            <a:off x="8162641" y="3916706"/>
            <a:ext cx="916869" cy="117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-1276957" y="2843188"/>
            <a:ext cx="11519082" cy="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9">
            <a:alphaModFix/>
          </a:blip>
          <a:srcRect b="-2130" l="13937" r="9732" t="7433"/>
          <a:stretch/>
        </p:blipFill>
        <p:spPr>
          <a:xfrm>
            <a:off x="633450" y="3188726"/>
            <a:ext cx="2512546" cy="175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1014675" y="473550"/>
            <a:ext cx="71469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accent5"/>
                </a:solidFill>
              </a:rPr>
              <a:t>以關節節點間的位置檢測玩家是否擺出特定動作。</a:t>
            </a:r>
            <a:endParaRPr sz="2000">
              <a:solidFill>
                <a:schemeClr val="accent5"/>
              </a:solidFill>
            </a:endParaRPr>
          </a:p>
        </p:txBody>
      </p:sp>
      <p:sp>
        <p:nvSpPr>
          <p:cNvPr id="114" name="Google Shape;114;p14"/>
          <p:cNvSpPr txBox="1"/>
          <p:nvPr>
            <p:ph idx="1" type="body"/>
          </p:nvPr>
        </p:nvSpPr>
        <p:spPr>
          <a:xfrm>
            <a:off x="4803400" y="3368725"/>
            <a:ext cx="35925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accent5"/>
                </a:solidFill>
              </a:rPr>
              <a:t>設計遊戲規則與使用者介面。</a:t>
            </a:r>
            <a:endParaRPr sz="2000">
              <a:solidFill>
                <a:schemeClr val="accent5"/>
              </a:solidFill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3">
            <a:alphaModFix/>
          </a:blip>
          <a:srcRect b="18878" l="26975" r="26975" t="18878"/>
          <a:stretch/>
        </p:blipFill>
        <p:spPr>
          <a:xfrm>
            <a:off x="1826550" y="936425"/>
            <a:ext cx="2980598" cy="20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/>
          <p:nvPr/>
        </p:nvSpPr>
        <p:spPr>
          <a:xfrm>
            <a:off x="3626189" y="1734420"/>
            <a:ext cx="226500" cy="218400"/>
          </a:xfrm>
          <a:prstGeom prst="ellipse">
            <a:avLst/>
          </a:prstGeom>
          <a:solidFill>
            <a:srgbClr val="5BB5D5">
              <a:alpha val="68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2658314" y="1895451"/>
            <a:ext cx="226500" cy="218400"/>
          </a:xfrm>
          <a:prstGeom prst="ellipse">
            <a:avLst/>
          </a:prstGeom>
          <a:solidFill>
            <a:srgbClr val="5BB5D5">
              <a:alpha val="68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3399711" y="1814935"/>
            <a:ext cx="226500" cy="218400"/>
          </a:xfrm>
          <a:prstGeom prst="ellipse">
            <a:avLst/>
          </a:prstGeom>
          <a:solidFill>
            <a:srgbClr val="5BB5D5">
              <a:alpha val="68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2824612" y="1835923"/>
            <a:ext cx="226500" cy="218400"/>
          </a:xfrm>
          <a:prstGeom prst="ellipse">
            <a:avLst/>
          </a:prstGeom>
          <a:solidFill>
            <a:srgbClr val="5BB5D5">
              <a:alpha val="68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4"/>
          <p:cNvSpPr/>
          <p:nvPr/>
        </p:nvSpPr>
        <p:spPr>
          <a:xfrm>
            <a:off x="3203610" y="2474643"/>
            <a:ext cx="226500" cy="218400"/>
          </a:xfrm>
          <a:prstGeom prst="ellipse">
            <a:avLst/>
          </a:prstGeom>
          <a:solidFill>
            <a:srgbClr val="5BB5D5">
              <a:alpha val="68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2884792" y="2445955"/>
            <a:ext cx="226500" cy="218400"/>
          </a:xfrm>
          <a:prstGeom prst="ellipse">
            <a:avLst/>
          </a:prstGeom>
          <a:solidFill>
            <a:srgbClr val="5BB5D5">
              <a:alpha val="68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900" y="252600"/>
            <a:ext cx="612775" cy="7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5612" y="3179444"/>
            <a:ext cx="612775" cy="794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125" y="1664675"/>
            <a:ext cx="1331455" cy="18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718163">
            <a:off x="7348285" y="3779169"/>
            <a:ext cx="1499030" cy="110573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/>
          <p:nvPr/>
        </p:nvSpPr>
        <p:spPr>
          <a:xfrm>
            <a:off x="3583567" y="1664682"/>
            <a:ext cx="67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1</a:t>
            </a:r>
            <a:endParaRPr sz="1000"/>
          </a:p>
        </p:txBody>
      </p:sp>
      <p:sp>
        <p:nvSpPr>
          <p:cNvPr id="127" name="Google Shape;127;p14"/>
          <p:cNvSpPr txBox="1"/>
          <p:nvPr/>
        </p:nvSpPr>
        <p:spPr>
          <a:xfrm>
            <a:off x="1462925" y="1845025"/>
            <a:ext cx="61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1</a:t>
            </a:r>
            <a:endParaRPr sz="1000"/>
          </a:p>
        </p:txBody>
      </p:sp>
      <p:sp>
        <p:nvSpPr>
          <p:cNvPr id="128" name="Google Shape;128;p14"/>
          <p:cNvSpPr txBox="1"/>
          <p:nvPr/>
        </p:nvSpPr>
        <p:spPr>
          <a:xfrm>
            <a:off x="3368566" y="1766185"/>
            <a:ext cx="67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2</a:t>
            </a:r>
            <a:endParaRPr sz="1000"/>
          </a:p>
        </p:txBody>
      </p:sp>
      <p:sp>
        <p:nvSpPr>
          <p:cNvPr id="129" name="Google Shape;129;p14"/>
          <p:cNvSpPr txBox="1"/>
          <p:nvPr/>
        </p:nvSpPr>
        <p:spPr>
          <a:xfrm>
            <a:off x="1174750" y="1951125"/>
            <a:ext cx="61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2</a:t>
            </a:r>
            <a:endParaRPr sz="1000"/>
          </a:p>
        </p:txBody>
      </p:sp>
      <p:sp>
        <p:nvSpPr>
          <p:cNvPr id="130" name="Google Shape;130;p14"/>
          <p:cNvSpPr txBox="1"/>
          <p:nvPr/>
        </p:nvSpPr>
        <p:spPr>
          <a:xfrm>
            <a:off x="561850" y="2289825"/>
            <a:ext cx="61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3</a:t>
            </a:r>
            <a:endParaRPr sz="1000"/>
          </a:p>
        </p:txBody>
      </p:sp>
      <p:sp>
        <p:nvSpPr>
          <p:cNvPr id="131" name="Google Shape;131;p14"/>
          <p:cNvSpPr txBox="1"/>
          <p:nvPr/>
        </p:nvSpPr>
        <p:spPr>
          <a:xfrm>
            <a:off x="2824612" y="1766185"/>
            <a:ext cx="67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3</a:t>
            </a:r>
            <a:endParaRPr sz="1000"/>
          </a:p>
        </p:txBody>
      </p:sp>
      <p:sp>
        <p:nvSpPr>
          <p:cNvPr id="132" name="Google Shape;132;p14"/>
          <p:cNvSpPr txBox="1"/>
          <p:nvPr/>
        </p:nvSpPr>
        <p:spPr>
          <a:xfrm>
            <a:off x="328875" y="2545575"/>
            <a:ext cx="61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4</a:t>
            </a:r>
            <a:endParaRPr sz="1000"/>
          </a:p>
        </p:txBody>
      </p:sp>
      <p:sp>
        <p:nvSpPr>
          <p:cNvPr id="133" name="Google Shape;133;p14"/>
          <p:cNvSpPr txBox="1"/>
          <p:nvPr/>
        </p:nvSpPr>
        <p:spPr>
          <a:xfrm>
            <a:off x="2602078" y="1825713"/>
            <a:ext cx="67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4</a:t>
            </a:r>
            <a:endParaRPr sz="1000"/>
          </a:p>
        </p:txBody>
      </p:sp>
      <p:sp>
        <p:nvSpPr>
          <p:cNvPr id="134" name="Google Shape;134;p14"/>
          <p:cNvSpPr txBox="1"/>
          <p:nvPr/>
        </p:nvSpPr>
        <p:spPr>
          <a:xfrm>
            <a:off x="650175" y="2900500"/>
            <a:ext cx="29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5</a:t>
            </a:r>
            <a:endParaRPr sz="1000"/>
          </a:p>
        </p:txBody>
      </p:sp>
      <p:sp>
        <p:nvSpPr>
          <p:cNvPr id="135" name="Google Shape;135;p14"/>
          <p:cNvSpPr/>
          <p:nvPr/>
        </p:nvSpPr>
        <p:spPr>
          <a:xfrm>
            <a:off x="2977131" y="2310707"/>
            <a:ext cx="226500" cy="218400"/>
          </a:xfrm>
          <a:prstGeom prst="ellipse">
            <a:avLst/>
          </a:prstGeom>
          <a:solidFill>
            <a:srgbClr val="5BB5D5">
              <a:alpha val="68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/>
          <p:nvPr/>
        </p:nvSpPr>
        <p:spPr>
          <a:xfrm>
            <a:off x="3157783" y="2310707"/>
            <a:ext cx="226500" cy="218400"/>
          </a:xfrm>
          <a:prstGeom prst="ellipse">
            <a:avLst/>
          </a:prstGeom>
          <a:solidFill>
            <a:srgbClr val="5BB5D5">
              <a:alpha val="68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4"/>
          <p:cNvSpPr txBox="1"/>
          <p:nvPr/>
        </p:nvSpPr>
        <p:spPr>
          <a:xfrm>
            <a:off x="2930619" y="2240969"/>
            <a:ext cx="31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5</a:t>
            </a:r>
            <a:endParaRPr sz="1000"/>
          </a:p>
        </p:txBody>
      </p:sp>
      <p:sp>
        <p:nvSpPr>
          <p:cNvPr id="138" name="Google Shape;138;p14"/>
          <p:cNvSpPr txBox="1"/>
          <p:nvPr/>
        </p:nvSpPr>
        <p:spPr>
          <a:xfrm>
            <a:off x="489525" y="3239200"/>
            <a:ext cx="29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6</a:t>
            </a:r>
            <a:endParaRPr sz="1000"/>
          </a:p>
        </p:txBody>
      </p:sp>
      <p:sp>
        <p:nvSpPr>
          <p:cNvPr id="139" name="Google Shape;139;p14"/>
          <p:cNvSpPr txBox="1"/>
          <p:nvPr/>
        </p:nvSpPr>
        <p:spPr>
          <a:xfrm>
            <a:off x="2838280" y="2376218"/>
            <a:ext cx="31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6</a:t>
            </a:r>
            <a:endParaRPr sz="1000"/>
          </a:p>
        </p:txBody>
      </p:sp>
      <p:sp>
        <p:nvSpPr>
          <p:cNvPr id="140" name="Google Shape;140;p14"/>
          <p:cNvSpPr txBox="1"/>
          <p:nvPr/>
        </p:nvSpPr>
        <p:spPr>
          <a:xfrm>
            <a:off x="1020313" y="2900500"/>
            <a:ext cx="29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7</a:t>
            </a:r>
            <a:endParaRPr sz="1000"/>
          </a:p>
        </p:txBody>
      </p:sp>
      <p:sp>
        <p:nvSpPr>
          <p:cNvPr id="141" name="Google Shape;141;p14"/>
          <p:cNvSpPr txBox="1"/>
          <p:nvPr/>
        </p:nvSpPr>
        <p:spPr>
          <a:xfrm>
            <a:off x="1174750" y="3239200"/>
            <a:ext cx="29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8</a:t>
            </a:r>
            <a:endParaRPr sz="1000"/>
          </a:p>
        </p:txBody>
      </p:sp>
      <p:sp>
        <p:nvSpPr>
          <p:cNvPr id="142" name="Google Shape;142;p14"/>
          <p:cNvSpPr txBox="1"/>
          <p:nvPr/>
        </p:nvSpPr>
        <p:spPr>
          <a:xfrm>
            <a:off x="3157098" y="2404905"/>
            <a:ext cx="31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8</a:t>
            </a:r>
            <a:endParaRPr sz="1000"/>
          </a:p>
        </p:txBody>
      </p:sp>
      <p:sp>
        <p:nvSpPr>
          <p:cNvPr id="143" name="Google Shape;143;p14"/>
          <p:cNvSpPr txBox="1"/>
          <p:nvPr/>
        </p:nvSpPr>
        <p:spPr>
          <a:xfrm>
            <a:off x="3111257" y="2240969"/>
            <a:ext cx="31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7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自定义 25">
      <a:dk1>
        <a:srgbClr val="000000"/>
      </a:dk1>
      <a:lt1>
        <a:srgbClr val="FFFFFF"/>
      </a:lt1>
      <a:dk2>
        <a:srgbClr val="51647E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D77A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